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E76-7725-4D65-A7BB-A02B4B001A9D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C454-AD95-4863-BA44-98BDFC31A1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E76-7725-4D65-A7BB-A02B4B001A9D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C454-AD95-4863-BA44-98BDFC31A1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E76-7725-4D65-A7BB-A02B4B001A9D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C454-AD95-4863-BA44-98BDFC31A1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DEFD-04B4-42C2-8008-CDF91EEC9795}" type="datetimeFigureOut">
              <a:rPr lang="el-GR" smtClean="0"/>
              <a:pPr/>
              <a:t>30/4/2013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F638-6ABF-4082-8161-1C9B724E0B5C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DEFD-04B4-42C2-8008-CDF91EEC9795}" type="datetimeFigureOut">
              <a:rPr lang="el-GR" smtClean="0"/>
              <a:pPr/>
              <a:t>30/4/2013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F638-6ABF-4082-8161-1C9B724E0B5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DEFD-04B4-42C2-8008-CDF91EEC9795}" type="datetimeFigureOut">
              <a:rPr lang="el-GR" smtClean="0"/>
              <a:pPr/>
              <a:t>30/4/2013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F638-6ABF-4082-8161-1C9B724E0B5C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DEFD-04B4-42C2-8008-CDF91EEC9795}" type="datetimeFigureOut">
              <a:rPr lang="el-GR" smtClean="0"/>
              <a:pPr/>
              <a:t>30/4/2013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F638-6ABF-4082-8161-1C9B724E0B5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DEFD-04B4-42C2-8008-CDF91EEC9795}" type="datetimeFigureOut">
              <a:rPr lang="el-GR" smtClean="0"/>
              <a:pPr/>
              <a:t>30/4/2013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F638-6ABF-4082-8161-1C9B724E0B5C}" type="slidenum">
              <a:rPr lang="el-GR" smtClean="0"/>
              <a:pPr/>
              <a:t>‹#›</a:t>
            </a:fld>
            <a:endParaRPr lang="el-GR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DEFD-04B4-42C2-8008-CDF91EEC9795}" type="datetimeFigureOut">
              <a:rPr lang="el-GR" smtClean="0"/>
              <a:pPr/>
              <a:t>30/4/2013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F638-6ABF-4082-8161-1C9B724E0B5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DEFD-04B4-42C2-8008-CDF91EEC9795}" type="datetimeFigureOut">
              <a:rPr lang="el-GR" smtClean="0"/>
              <a:pPr/>
              <a:t>30/4/2013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F638-6ABF-4082-8161-1C9B724E0B5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DEFD-04B4-42C2-8008-CDF91EEC9795}" type="datetimeFigureOut">
              <a:rPr lang="el-GR" smtClean="0"/>
              <a:pPr/>
              <a:t>30/4/2013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F638-6ABF-4082-8161-1C9B724E0B5C}" type="slidenum">
              <a:rPr lang="el-GR" smtClean="0"/>
              <a:pPr/>
              <a:t>‹#›</a:t>
            </a:fld>
            <a:endParaRPr lang="el-GR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E76-7725-4D65-A7BB-A02B4B001A9D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C454-AD95-4863-BA44-98BDFC31A1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DEFD-04B4-42C2-8008-CDF91EEC9795}" type="datetimeFigureOut">
              <a:rPr lang="el-GR" smtClean="0"/>
              <a:pPr/>
              <a:t>30/4/2013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F638-6ABF-4082-8161-1C9B724E0B5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DEFD-04B4-42C2-8008-CDF91EEC9795}" type="datetimeFigureOut">
              <a:rPr lang="el-GR" smtClean="0"/>
              <a:pPr/>
              <a:t>30/4/2013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F638-6ABF-4082-8161-1C9B724E0B5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DEFD-04B4-42C2-8008-CDF91EEC9795}" type="datetimeFigureOut">
              <a:rPr lang="el-GR" smtClean="0"/>
              <a:pPr/>
              <a:t>30/4/2013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2F638-6ABF-4082-8161-1C9B724E0B5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E76-7725-4D65-A7BB-A02B4B001A9D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C454-AD95-4863-BA44-98BDFC31A1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E76-7725-4D65-A7BB-A02B4B001A9D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C454-AD95-4863-BA44-98BDFC31A1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E76-7725-4D65-A7BB-A02B4B001A9D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C454-AD95-4863-BA44-98BDFC31A1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E76-7725-4D65-A7BB-A02B4B001A9D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C454-AD95-4863-BA44-98BDFC31A1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E76-7725-4D65-A7BB-A02B4B001A9D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C454-AD95-4863-BA44-98BDFC31A1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E76-7725-4D65-A7BB-A02B4B001A9D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C454-AD95-4863-BA44-98BDFC31A1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F1E76-7725-4D65-A7BB-A02B4B001A9D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2C454-AD95-4863-BA44-98BDFC31A1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F1E76-7725-4D65-A7BB-A02B4B001A9D}" type="datetimeFigureOut">
              <a:rPr lang="ru-RU" smtClean="0"/>
              <a:t>30.04.2013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2C454-AD95-4863-BA44-98BDFC31A1D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459DEFD-04B4-42C2-8008-CDF91EEC9795}" type="datetimeFigureOut">
              <a:rPr lang="el-GR" smtClean="0"/>
              <a:pPr/>
              <a:t>30/4/2013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6F2F638-6ABF-4082-8161-1C9B724E0B5C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jpeg"/><Relationship Id="rId4" Type="http://schemas.openxmlformats.org/officeDocument/2006/relationships/image" Target="../media/image6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929198"/>
            <a:ext cx="9144000" cy="1143008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ГЕНЕРАЛЬНАЯ АССАМБЛЕЯ</a:t>
            </a:r>
            <a:r>
              <a:rPr lang="el-GR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el-GR" b="1" dirty="0" smtClean="0">
                <a:solidFill>
                  <a:schemeClr val="tx1"/>
                </a:solidFill>
              </a:rPr>
              <a:t>27 </a:t>
            </a:r>
            <a:r>
              <a:rPr lang="ru-RU" b="1" dirty="0" smtClean="0">
                <a:solidFill>
                  <a:schemeClr val="tx1"/>
                </a:solidFill>
              </a:rPr>
              <a:t>АПРЕЛЯ</a:t>
            </a:r>
            <a:r>
              <a:rPr lang="el-GR" b="1" dirty="0" smtClean="0">
                <a:solidFill>
                  <a:schemeClr val="tx1"/>
                </a:solidFill>
              </a:rPr>
              <a:t> 2013</a:t>
            </a:r>
          </a:p>
          <a:p>
            <a:endParaRPr lang="ru-RU" dirty="0"/>
          </a:p>
        </p:txBody>
      </p:sp>
      <p:pic>
        <p:nvPicPr>
          <p:cNvPr id="4" name="Picture 2" descr="C:\Users\ATLaptop\Desktop\main-pic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3068960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3071810"/>
            <a:ext cx="9144000" cy="1859667"/>
          </a:xfrm>
          <a:prstGeom prst="rect">
            <a:avLst/>
          </a:prstGeom>
          <a:solidFill>
            <a:srgbClr val="AD0101"/>
          </a:solidFill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Impact"/>
                <a:ea typeface="+mj-ea"/>
                <a:cs typeface="+mj-cs"/>
              </a:rPr>
              <a:t>АССОЦИАЦИЯ</a:t>
            </a:r>
            <a:r>
              <a:rPr kumimoji="0" lang="ru-RU" sz="48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Impact"/>
                <a:ea typeface="+mj-ea"/>
                <a:cs typeface="+mj-cs"/>
              </a:rPr>
              <a:t> ВКЛАДЧИКОВ ЛАЙКИ </a:t>
            </a:r>
            <a:r>
              <a:rPr kumimoji="0" lang="el-GR" sz="4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Impact"/>
                <a:ea typeface="+mj-ea"/>
                <a:cs typeface="+mj-cs"/>
              </a:rPr>
              <a:t>(ΣΥ.ΚΑ.ΛΑ.)</a:t>
            </a: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Impac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428860" y="6072206"/>
            <a:ext cx="4122852" cy="785794"/>
          </a:xfrm>
          <a:prstGeom prst="rect">
            <a:avLst/>
          </a:prstGeom>
          <a:solidFill>
            <a:srgbClr val="AD0101"/>
          </a:solidFill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85000"/>
                    <a:lumOff val="15000"/>
                  </a:sysClr>
                </a:solidFill>
                <a:effectLst/>
                <a:uLnTx/>
                <a:uFillTx/>
                <a:latin typeface="Impact"/>
                <a:ea typeface="+mj-ea"/>
                <a:cs typeface="+mj-cs"/>
              </a:rPr>
              <a:t>www.sykala.org</a:t>
            </a: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85000"/>
                  <a:lumOff val="15000"/>
                </a:sysClr>
              </a:solidFill>
              <a:effectLst/>
              <a:uLnTx/>
              <a:uFillTx/>
              <a:latin typeface="Impac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581128"/>
            <a:ext cx="6781800" cy="16002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АДМИНИСТРАТИВНЫЙ КОМИТЕТ ЭКСПЕРТОВ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314836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ЮРИДИЧЕСКИХ КОНСУЛЬТАНТОВ</a:t>
            </a:r>
            <a:endParaRPr lang="el-GR" b="1" dirty="0" smtClean="0"/>
          </a:p>
          <a:p>
            <a:pPr lvl="1"/>
            <a:r>
              <a:rPr lang="el-GR" dirty="0" err="1" smtClean="0"/>
              <a:t>Μαρκίδης</a:t>
            </a:r>
            <a:r>
              <a:rPr lang="el-GR" dirty="0" smtClean="0"/>
              <a:t>, </a:t>
            </a:r>
            <a:r>
              <a:rPr lang="el-GR" dirty="0" err="1" smtClean="0"/>
              <a:t>Μαρκίδης</a:t>
            </a:r>
            <a:r>
              <a:rPr lang="el-GR" dirty="0" smtClean="0"/>
              <a:t> και </a:t>
            </a:r>
            <a:r>
              <a:rPr lang="el-GR" dirty="0" err="1" smtClean="0"/>
              <a:t>Σια</a:t>
            </a:r>
            <a:endParaRPr lang="el-GR" dirty="0" smtClean="0"/>
          </a:p>
          <a:p>
            <a:pPr lvl="1"/>
            <a:r>
              <a:rPr lang="el-GR" dirty="0" err="1" smtClean="0"/>
              <a:t>Αγγελίδης</a:t>
            </a:r>
            <a:r>
              <a:rPr lang="el-GR" dirty="0" smtClean="0"/>
              <a:t>, </a:t>
            </a:r>
            <a:r>
              <a:rPr lang="el-GR" dirty="0" err="1" smtClean="0"/>
              <a:t>Ιωαννίδης</a:t>
            </a:r>
            <a:r>
              <a:rPr lang="el-GR" dirty="0" smtClean="0"/>
              <a:t>, </a:t>
            </a:r>
            <a:r>
              <a:rPr lang="el-GR" dirty="0" err="1" smtClean="0"/>
              <a:t>Λεωνίδου</a:t>
            </a:r>
            <a:r>
              <a:rPr lang="el-GR" dirty="0" smtClean="0"/>
              <a:t> Δ.Ε.Π.Ε.</a:t>
            </a:r>
          </a:p>
          <a:p>
            <a:pPr lvl="1"/>
            <a:r>
              <a:rPr lang="el-GR" dirty="0" err="1" smtClean="0"/>
              <a:t>Σκορδής</a:t>
            </a:r>
            <a:r>
              <a:rPr lang="el-GR" dirty="0" smtClean="0"/>
              <a:t>, </a:t>
            </a:r>
            <a:r>
              <a:rPr lang="el-GR" dirty="0" err="1" smtClean="0"/>
              <a:t>Παπαπέτρου</a:t>
            </a:r>
            <a:r>
              <a:rPr lang="el-GR" dirty="0" smtClean="0"/>
              <a:t> &amp; </a:t>
            </a:r>
            <a:r>
              <a:rPr lang="el-GR" dirty="0" err="1" smtClean="0"/>
              <a:t>Σια</a:t>
            </a:r>
            <a:r>
              <a:rPr lang="el-GR" dirty="0" smtClean="0"/>
              <a:t> Δ.Ε.Π.Ε.</a:t>
            </a:r>
          </a:p>
          <a:p>
            <a:pPr lvl="1"/>
            <a:r>
              <a:rPr lang="el-GR" dirty="0" err="1" smtClean="0"/>
              <a:t>Βελάρης</a:t>
            </a:r>
            <a:r>
              <a:rPr lang="el-GR" dirty="0" smtClean="0"/>
              <a:t> &amp; </a:t>
            </a:r>
            <a:r>
              <a:rPr lang="el-GR" dirty="0" err="1" smtClean="0"/>
              <a:t>Βελάρης</a:t>
            </a:r>
            <a:r>
              <a:rPr lang="el-GR" dirty="0" smtClean="0"/>
              <a:t> Δ.Ε.Π.Ε.</a:t>
            </a:r>
          </a:p>
          <a:p>
            <a:pPr lvl="1"/>
            <a:r>
              <a:rPr lang="ru-RU" dirty="0" smtClean="0"/>
              <a:t>Другие юридические фирмы </a:t>
            </a:r>
            <a:r>
              <a:rPr lang="ru-RU" dirty="0" smtClean="0"/>
              <a:t>по созданию общей правовой стратегии</a:t>
            </a:r>
            <a:endParaRPr lang="el-GR" dirty="0"/>
          </a:p>
          <a:p>
            <a:pPr marL="320040" lvl="1" indent="0">
              <a:buNone/>
            </a:pPr>
            <a:endParaRPr lang="el-GR" dirty="0" smtClean="0"/>
          </a:p>
          <a:p>
            <a:pPr marL="320040" lvl="1" indent="0">
              <a:buNone/>
            </a:pPr>
            <a:endParaRPr lang="el-GR" dirty="0" smtClean="0"/>
          </a:p>
          <a:p>
            <a:endParaRPr lang="ru-RU" b="1" dirty="0" smtClean="0"/>
          </a:p>
          <a:p>
            <a:r>
              <a:rPr lang="ru-RU" b="1" dirty="0" smtClean="0"/>
              <a:t>ФИНАНСОВЫХ КОНСУЛЬТАНТОВ</a:t>
            </a:r>
            <a:endParaRPr lang="el-GR" b="1" dirty="0" smtClean="0"/>
          </a:p>
          <a:p>
            <a:pPr lvl="1"/>
            <a:r>
              <a:rPr lang="ru-RU" dirty="0" err="1" smtClean="0"/>
              <a:t>Захариас</a:t>
            </a:r>
            <a:r>
              <a:rPr lang="ru-RU" dirty="0" smtClean="0"/>
              <a:t> </a:t>
            </a:r>
            <a:r>
              <a:rPr lang="ru-RU" dirty="0" err="1" smtClean="0"/>
              <a:t>Палексас</a:t>
            </a:r>
            <a:r>
              <a:rPr lang="ru-RU" dirty="0" smtClean="0"/>
              <a:t> </a:t>
            </a:r>
            <a:r>
              <a:rPr lang="el-GR" dirty="0" smtClean="0"/>
              <a:t>– </a:t>
            </a:r>
            <a:r>
              <a:rPr lang="ru-RU" dirty="0" smtClean="0"/>
              <a:t>Финансы</a:t>
            </a:r>
            <a:endParaRPr lang="el-GR" dirty="0" smtClean="0"/>
          </a:p>
          <a:p>
            <a:pPr lvl="1"/>
            <a:r>
              <a:rPr lang="ru-RU" dirty="0" err="1" smtClean="0"/>
              <a:t>Михалис</a:t>
            </a:r>
            <a:r>
              <a:rPr lang="ru-RU" dirty="0" smtClean="0"/>
              <a:t> </a:t>
            </a:r>
            <a:r>
              <a:rPr lang="ru-RU" dirty="0" err="1" smtClean="0"/>
              <a:t>Ионидис</a:t>
            </a:r>
            <a:r>
              <a:rPr lang="el-GR" dirty="0" smtClean="0"/>
              <a:t> </a:t>
            </a:r>
            <a:r>
              <a:rPr lang="el-GR" dirty="0" smtClean="0"/>
              <a:t>– </a:t>
            </a:r>
            <a:r>
              <a:rPr lang="ru-RU" dirty="0" smtClean="0"/>
              <a:t>Банковское дело</a:t>
            </a:r>
            <a:endParaRPr lang="el-GR" dirty="0" smtClean="0"/>
          </a:p>
          <a:p>
            <a:pPr lvl="1"/>
            <a:r>
              <a:rPr lang="ru-RU" dirty="0" smtClean="0"/>
              <a:t>Бухгалтерские фирмы</a:t>
            </a:r>
            <a:endParaRPr lang="el-GR" dirty="0" smtClean="0"/>
          </a:p>
          <a:p>
            <a:r>
              <a:rPr lang="ru-RU" b="1" dirty="0" smtClean="0"/>
              <a:t>СПЕЦИАЛЬНОГО СОВЕТНИКА</a:t>
            </a:r>
            <a:endParaRPr lang="el-GR" b="1" dirty="0" smtClean="0"/>
          </a:p>
          <a:p>
            <a:pPr lvl="1"/>
            <a:r>
              <a:rPr lang="ru-RU" dirty="0" smtClean="0"/>
              <a:t>Андреас </a:t>
            </a:r>
            <a:r>
              <a:rPr lang="ru-RU" dirty="0" err="1" smtClean="0"/>
              <a:t>Элефтериадис</a:t>
            </a:r>
            <a:endParaRPr lang="el-GR" dirty="0"/>
          </a:p>
        </p:txBody>
      </p:sp>
      <p:pic>
        <p:nvPicPr>
          <p:cNvPr id="4" name="Picture 3" descr="logo-llpo-new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636912"/>
            <a:ext cx="996995" cy="603685"/>
          </a:xfrm>
          <a:prstGeom prst="rect">
            <a:avLst/>
          </a:prstGeom>
        </p:spPr>
      </p:pic>
      <p:pic>
        <p:nvPicPr>
          <p:cNvPr id="5" name="Picture 4" descr="MARKIDES logo ENG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636912"/>
            <a:ext cx="990228" cy="619470"/>
          </a:xfrm>
          <a:prstGeom prst="rect">
            <a:avLst/>
          </a:prstGeom>
        </p:spPr>
      </p:pic>
      <p:pic>
        <p:nvPicPr>
          <p:cNvPr id="6" name="Picture 5" descr="top_logo.gi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2780928"/>
            <a:ext cx="2848496" cy="359054"/>
          </a:xfrm>
          <a:prstGeom prst="rect">
            <a:avLst/>
          </a:prstGeom>
        </p:spPr>
      </p:pic>
      <p:pic>
        <p:nvPicPr>
          <p:cNvPr id="7" name="Picture 6" descr="v-and-v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708920"/>
            <a:ext cx="1008112" cy="5040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УЧАСТНИКИ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Привлечение дополнительных добровольцев</a:t>
            </a:r>
          </a:p>
          <a:p>
            <a:r>
              <a:rPr lang="ru-RU" dirty="0" smtClean="0"/>
              <a:t>Помощь  в решении конкретных задач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СТРАТЕГИЧЕСКИЕ НАПРАВЛЕНИЯ</a:t>
            </a:r>
            <a:endParaRPr lang="el-G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Юридическое</a:t>
            </a:r>
            <a:endParaRPr lang="ru-RU" dirty="0" smtClean="0"/>
          </a:p>
          <a:p>
            <a:r>
              <a:rPr lang="ru-RU" dirty="0" smtClean="0"/>
              <a:t>Политическое</a:t>
            </a:r>
            <a:endParaRPr lang="ru-RU" dirty="0" smtClean="0"/>
          </a:p>
          <a:p>
            <a:r>
              <a:rPr lang="ru-RU" dirty="0" smtClean="0"/>
              <a:t>Общественное мнение / </a:t>
            </a:r>
            <a:r>
              <a:rPr lang="ru-RU" dirty="0" smtClean="0"/>
              <a:t>Просвещение</a:t>
            </a:r>
            <a:endParaRPr lang="ru-RU" dirty="0" smtClean="0"/>
          </a:p>
          <a:p>
            <a:r>
              <a:rPr lang="ru-RU" dirty="0" smtClean="0"/>
              <a:t>Экономическое предложение / </a:t>
            </a:r>
            <a:r>
              <a:rPr lang="ru-RU" dirty="0" smtClean="0"/>
              <a:t>альтернативные меры</a:t>
            </a:r>
            <a:endParaRPr lang="ru-RU" dirty="0" smtClean="0"/>
          </a:p>
          <a:p>
            <a:r>
              <a:rPr lang="ru-RU" dirty="0" smtClean="0"/>
              <a:t>компенсационные меры</a:t>
            </a:r>
            <a:endParaRPr lang="ru-RU" dirty="0" smtClean="0"/>
          </a:p>
          <a:p>
            <a:r>
              <a:rPr lang="ru-RU" dirty="0" smtClean="0"/>
              <a:t>Фондовые исследования на рынке депозитов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ЮРИДИЧЕСКИЙ ПРОЦЕСС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Исчерпание национальных </a:t>
            </a:r>
            <a:r>
              <a:rPr lang="ru-RU" dirty="0" smtClean="0"/>
              <a:t>средств:</a:t>
            </a:r>
            <a:endParaRPr lang="ru-RU" dirty="0" smtClean="0"/>
          </a:p>
          <a:p>
            <a:pPr marL="777240" lvl="1" indent="-457200">
              <a:buFont typeface="Wingdings" pitchFamily="2" charset="2"/>
              <a:buChar char="ü"/>
            </a:pPr>
            <a:r>
              <a:rPr lang="ru-RU" dirty="0" smtClean="0"/>
              <a:t> Индивидуальные </a:t>
            </a:r>
            <a:r>
              <a:rPr lang="ru-RU" dirty="0" smtClean="0"/>
              <a:t>/ корпоративные действия в </a:t>
            </a:r>
            <a:r>
              <a:rPr lang="ru-RU" dirty="0" smtClean="0"/>
              <a:t>   республике</a:t>
            </a:r>
            <a:r>
              <a:rPr lang="ru-RU" dirty="0" smtClean="0"/>
              <a:t>, гражданские иски (объяснения в некоторых юрисконсультов) и порядок</a:t>
            </a:r>
          </a:p>
          <a:p>
            <a:r>
              <a:rPr lang="ru-RU" dirty="0" smtClean="0"/>
              <a:t>Коллективные действия в европейских судах</a:t>
            </a:r>
          </a:p>
          <a:p>
            <a:r>
              <a:rPr lang="ru-RU" dirty="0" smtClean="0"/>
              <a:t>Возможные источники компенсации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8024842" cy="1600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ПОЛИТИЧЕСКИЕ УЧАСТНИКИ</a:t>
            </a:r>
            <a:r>
              <a:rPr lang="el-GR" dirty="0" smtClean="0"/>
              <a:t>/ </a:t>
            </a:r>
            <a:r>
              <a:rPr lang="ru-RU" dirty="0" smtClean="0"/>
              <a:t>КОНТАКТЫ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ΔΗΚΟ</a:t>
            </a:r>
          </a:p>
          <a:p>
            <a:r>
              <a:rPr lang="el-GR" dirty="0" smtClean="0"/>
              <a:t>ΕΔΕΚ</a:t>
            </a:r>
          </a:p>
          <a:p>
            <a:r>
              <a:rPr lang="el-GR" dirty="0" smtClean="0"/>
              <a:t>ΟΙΚΟΛΟΓΟΙ</a:t>
            </a:r>
          </a:p>
          <a:p>
            <a:r>
              <a:rPr lang="el-GR" dirty="0" smtClean="0"/>
              <a:t>ΕΥΡΩΚΟ</a:t>
            </a:r>
          </a:p>
          <a:p>
            <a:r>
              <a:rPr lang="el-GR" dirty="0"/>
              <a:t>ΑΚΕΛ</a:t>
            </a:r>
          </a:p>
          <a:p>
            <a:r>
              <a:rPr lang="el-GR" dirty="0" smtClean="0"/>
              <a:t>ΔΗΣΥ</a:t>
            </a:r>
          </a:p>
          <a:p>
            <a:r>
              <a:rPr lang="ru-RU" dirty="0" smtClean="0"/>
              <a:t>МИНИСТЕРСТВО ФИНАНСОВ</a:t>
            </a:r>
            <a:endParaRPr lang="el-GR" dirty="0" smtClean="0"/>
          </a:p>
          <a:p>
            <a:r>
              <a:rPr lang="ru-RU" dirty="0" smtClean="0"/>
              <a:t>УПРАВЛЯЮЩИЙ ЦБ РЕСПУБЛИКИ КИПР</a:t>
            </a:r>
            <a:endParaRPr lang="el-GR" dirty="0" smtClean="0"/>
          </a:p>
          <a:p>
            <a:r>
              <a:rPr lang="ru-RU" dirty="0" smtClean="0"/>
              <a:t>ПРЕЗИДЕНТ РЕСПУБЛИКИ</a:t>
            </a:r>
            <a:endParaRPr lang="el-GR" dirty="0" smtClean="0"/>
          </a:p>
          <a:p>
            <a:pPr algn="ctr">
              <a:buNone/>
            </a:pPr>
            <a:r>
              <a:rPr lang="ru-RU" b="1" dirty="0" smtClean="0"/>
              <a:t>ПОЛИТИЧЕСКИ НЕЗАВИСИМАЯ ОРГАНИЗАЦИЯ</a:t>
            </a:r>
            <a:endParaRPr lang="el-GR" b="1" dirty="0" smtClean="0"/>
          </a:p>
          <a:p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ПОЛИТИЧЕСКИЕ </a:t>
            </a:r>
            <a:r>
              <a:rPr lang="ru-RU" dirty="0" smtClean="0">
                <a:solidFill>
                  <a:srgbClr val="FF0000"/>
                </a:solidFill>
              </a:rPr>
              <a:t>УЧАСТНИКИ</a:t>
            </a:r>
            <a:r>
              <a:rPr lang="el-GR" dirty="0" smtClean="0"/>
              <a:t>/ </a:t>
            </a:r>
            <a:r>
              <a:rPr lang="ru-RU" dirty="0" smtClean="0"/>
              <a:t>КОНТАКТЫ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Все парламентские партии продемонстрировали политическую волю </a:t>
            </a:r>
            <a:r>
              <a:rPr lang="ru-RU" dirty="0" smtClean="0"/>
              <a:t>в поддержке</a:t>
            </a:r>
            <a:endParaRPr lang="ru-RU" dirty="0" smtClean="0"/>
          </a:p>
          <a:p>
            <a:r>
              <a:rPr lang="ru-RU" dirty="0" smtClean="0"/>
              <a:t>Готовы </a:t>
            </a:r>
            <a:r>
              <a:rPr lang="ru-RU" dirty="0" smtClean="0"/>
              <a:t>выслушать предложения </a:t>
            </a:r>
            <a:r>
              <a:rPr lang="el-GR" dirty="0" smtClean="0"/>
              <a:t>ΣΥΚΑΛΑ</a:t>
            </a:r>
            <a:r>
              <a:rPr lang="ru-RU" dirty="0" smtClean="0"/>
              <a:t>, </a:t>
            </a:r>
            <a:r>
              <a:rPr lang="ru-RU" dirty="0" smtClean="0"/>
              <a:t>обогащать и </a:t>
            </a:r>
            <a:r>
              <a:rPr lang="ru-RU" dirty="0" smtClean="0"/>
              <a:t>поддерживать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Признание проявления несправедливости особенно по отношению ко вкладчикам ЛАЙКИ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Согласие с действиями по ликвидации несправедливости в отношении пострадавших вкладчиков</a:t>
            </a:r>
            <a:endParaRPr lang="el-G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4572008"/>
            <a:ext cx="6781800" cy="1600200"/>
          </a:xfrm>
        </p:spPr>
        <p:txBody>
          <a:bodyPr>
            <a:normAutofit fontScale="90000"/>
          </a:bodyPr>
          <a:lstStyle/>
          <a:p>
            <a:r>
              <a:rPr lang="ru-RU" sz="4400" dirty="0" smtClean="0"/>
              <a:t>ПОЛИТИЧЕСКОЕ УЧАСТИЕ ПО 4 НАПРАВЛЕНИЯМ</a:t>
            </a:r>
            <a:r>
              <a:rPr lang="el-GR" sz="4400" dirty="0" smtClean="0"/>
              <a:t>/ </a:t>
            </a:r>
            <a:r>
              <a:rPr lang="el-GR" sz="4400" dirty="0" smtClean="0"/>
              <a:t>4 ΤΑΧΥΤΗΤΕΣ  </a:t>
            </a:r>
            <a:endParaRPr lang="el-G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Иностранные вкладчики</a:t>
            </a:r>
            <a:endParaRPr lang="el-GR" dirty="0" smtClean="0"/>
          </a:p>
          <a:p>
            <a:r>
              <a:rPr lang="ru-RU" dirty="0" smtClean="0"/>
              <a:t>Кипрские вкладчики </a:t>
            </a:r>
            <a:r>
              <a:rPr lang="el-GR" dirty="0" smtClean="0"/>
              <a:t>(</a:t>
            </a:r>
            <a:r>
              <a:rPr lang="ru-RU" dirty="0" smtClean="0"/>
              <a:t>исключение ЛАЙКИ и БАНК КИПРА</a:t>
            </a:r>
            <a:r>
              <a:rPr lang="ru-RU" dirty="0" smtClean="0"/>
              <a:t>)</a:t>
            </a:r>
            <a:endParaRPr lang="el-GR" dirty="0" smtClean="0"/>
          </a:p>
          <a:p>
            <a:r>
              <a:rPr lang="ru-RU" dirty="0" smtClean="0"/>
              <a:t>Вкладчики Банка Кипра</a:t>
            </a:r>
            <a:endParaRPr lang="el-GR" dirty="0" smtClean="0"/>
          </a:p>
          <a:p>
            <a:r>
              <a:rPr lang="ru-RU" dirty="0" smtClean="0"/>
              <a:t>Вкладчики</a:t>
            </a:r>
            <a:r>
              <a:rPr lang="el-GR" dirty="0" smtClean="0"/>
              <a:t> </a:t>
            </a:r>
            <a:r>
              <a:rPr lang="ru-RU" dirty="0" smtClean="0"/>
              <a:t>Лайки</a:t>
            </a:r>
            <a:endParaRPr lang="el-GR" dirty="0" smtClean="0"/>
          </a:p>
          <a:p>
            <a:r>
              <a:rPr lang="ru-RU" dirty="0" smtClean="0"/>
              <a:t>Владельцы бизнеса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БУДУЩИЕ МЕРОПРИЯТИЯ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ru-RU" dirty="0" smtClean="0"/>
              <a:t>Параллельные правовые процессы</a:t>
            </a:r>
            <a:endParaRPr lang="ru-RU" dirty="0" smtClean="0"/>
          </a:p>
          <a:p>
            <a:r>
              <a:rPr lang="ru-RU" dirty="0" smtClean="0"/>
              <a:t>Документация и </a:t>
            </a:r>
            <a:r>
              <a:rPr lang="ru-RU" dirty="0" smtClean="0"/>
              <a:t>представление </a:t>
            </a:r>
            <a:r>
              <a:rPr lang="ru-RU" dirty="0" smtClean="0"/>
              <a:t>финансовых предложений с поддержкой парламента / </a:t>
            </a:r>
            <a:r>
              <a:rPr lang="ru-RU" dirty="0" smtClean="0"/>
              <a:t>Партий</a:t>
            </a:r>
            <a:endParaRPr lang="ru-RU" dirty="0" smtClean="0"/>
          </a:p>
          <a:p>
            <a:r>
              <a:rPr lang="ru-RU" dirty="0" smtClean="0"/>
              <a:t>Участи </a:t>
            </a:r>
            <a:r>
              <a:rPr lang="ru-RU" dirty="0" smtClean="0"/>
              <a:t>/ </a:t>
            </a:r>
            <a:r>
              <a:rPr lang="ru-RU" dirty="0" smtClean="0"/>
              <a:t>Принятие </a:t>
            </a:r>
            <a:r>
              <a:rPr lang="ru-RU" dirty="0" smtClean="0"/>
              <a:t>/ Подтверждение </a:t>
            </a:r>
            <a:r>
              <a:rPr lang="ru-RU" dirty="0" smtClean="0"/>
              <a:t>Республики Кипр финансовых </a:t>
            </a:r>
            <a:r>
              <a:rPr lang="ru-RU" dirty="0" smtClean="0"/>
              <a:t>предложений Ассоциации</a:t>
            </a:r>
          </a:p>
          <a:p>
            <a:r>
              <a:rPr lang="ru-RU" dirty="0" smtClean="0"/>
              <a:t>Возможные </a:t>
            </a:r>
            <a:r>
              <a:rPr lang="ru-RU" dirty="0" smtClean="0"/>
              <a:t>обсуждения / </a:t>
            </a:r>
            <a:r>
              <a:rPr lang="ru-RU" dirty="0" smtClean="0"/>
              <a:t>переговоры </a:t>
            </a:r>
            <a:r>
              <a:rPr lang="ru-RU" dirty="0" smtClean="0"/>
              <a:t>с </a:t>
            </a:r>
            <a:r>
              <a:rPr lang="ru-RU" dirty="0" smtClean="0"/>
              <a:t>Тройкой</a:t>
            </a: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ЮРИДИЧЕСКИЙ ПРОЦЕСС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ru-RU" dirty="0" smtClean="0"/>
              <a:t>Объяснение юрисконсультов - заполнение данных / </a:t>
            </a:r>
            <a:r>
              <a:rPr lang="ru-RU" dirty="0" smtClean="0"/>
              <a:t>телефонная помощь</a:t>
            </a:r>
            <a:endParaRPr lang="ru-RU" dirty="0" smtClean="0"/>
          </a:p>
          <a:p>
            <a:r>
              <a:rPr lang="ru-RU" dirty="0" smtClean="0"/>
              <a:t>Комитет по расследованию (присутствие </a:t>
            </a:r>
            <a:r>
              <a:rPr lang="el-GR" dirty="0" smtClean="0"/>
              <a:t>ΣΥΚΑΛΑ</a:t>
            </a:r>
            <a:r>
              <a:rPr lang="ru-RU" dirty="0" smtClean="0"/>
              <a:t> - </a:t>
            </a:r>
            <a:r>
              <a:rPr lang="ru-RU" dirty="0" smtClean="0"/>
              <a:t>через юридические консультации)</a:t>
            </a:r>
          </a:p>
          <a:p>
            <a:r>
              <a:rPr lang="ru-RU" dirty="0" smtClean="0"/>
              <a:t>Дальнейшая процедура </a:t>
            </a:r>
            <a:r>
              <a:rPr lang="ru-RU" dirty="0" smtClean="0"/>
              <a:t>будет зависеть, в частности</a:t>
            </a:r>
            <a:r>
              <a:rPr lang="ru-RU" dirty="0" smtClean="0"/>
              <a:t>, от </a:t>
            </a:r>
            <a:r>
              <a:rPr lang="ru-RU" dirty="0" smtClean="0"/>
              <a:t>решениями Верховного суда</a:t>
            </a:r>
          </a:p>
          <a:p>
            <a:endParaRPr lang="ru-RU" dirty="0" smtClean="0"/>
          </a:p>
          <a:p>
            <a:r>
              <a:rPr lang="ru-RU" dirty="0" smtClean="0"/>
              <a:t>ВОПРОСЫ / уточнения</a:t>
            </a:r>
            <a:endParaRPr lang="el-GR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ПРОЦЕДУРА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Подписка (50 евро)</a:t>
            </a:r>
          </a:p>
          <a:p>
            <a:r>
              <a:rPr lang="ru-RU" dirty="0" smtClean="0"/>
              <a:t>Проверка стратегии и деятельности Комитета</a:t>
            </a:r>
          </a:p>
          <a:p>
            <a:r>
              <a:rPr lang="ru-RU" dirty="0" smtClean="0"/>
              <a:t>Ратификация Временного управляющего совета и </a:t>
            </a:r>
            <a:r>
              <a:rPr lang="ru-RU" dirty="0" smtClean="0"/>
              <a:t>преобразование </a:t>
            </a:r>
            <a:r>
              <a:rPr lang="ru-RU" dirty="0" smtClean="0"/>
              <a:t>в Руководящий комитет</a:t>
            </a:r>
            <a:endParaRPr lang="el-G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Цель, организация, участие</a:t>
            </a:r>
          </a:p>
          <a:p>
            <a:r>
              <a:rPr lang="ru-RU" dirty="0" smtClean="0"/>
              <a:t>Политические контакты</a:t>
            </a:r>
          </a:p>
          <a:p>
            <a:r>
              <a:rPr lang="ru-RU" dirty="0" smtClean="0"/>
              <a:t>Юридический </a:t>
            </a:r>
            <a:r>
              <a:rPr lang="ru-RU" dirty="0" smtClean="0"/>
              <a:t>процесс</a:t>
            </a:r>
          </a:p>
          <a:p>
            <a:r>
              <a:rPr lang="ru-RU" dirty="0" smtClean="0"/>
              <a:t>Финансовые предложения</a:t>
            </a:r>
          </a:p>
          <a:p>
            <a:r>
              <a:rPr lang="ru-RU" dirty="0" smtClean="0"/>
              <a:t>Проверка действия и комиссии</a:t>
            </a:r>
          </a:p>
          <a:p>
            <a:r>
              <a:rPr lang="ru-RU" dirty="0" smtClean="0"/>
              <a:t>Будущие действия</a:t>
            </a:r>
            <a:endParaRPr lang="el-GR" dirty="0"/>
          </a:p>
        </p:txBody>
      </p:sp>
      <p:pic>
        <p:nvPicPr>
          <p:cNvPr id="2050" name="Picture 2" descr="C:\Users\ATLaptop\Pictures\531661_522130014497386_1766296744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581128"/>
            <a:ext cx="222885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556792"/>
            <a:ext cx="7772400" cy="1470025"/>
          </a:xfrm>
        </p:spPr>
        <p:txBody>
          <a:bodyPr>
            <a:noAutofit/>
          </a:bodyPr>
          <a:lstStyle/>
          <a:p>
            <a:r>
              <a:rPr lang="el-GR" sz="4800" dirty="0" smtClean="0"/>
              <a:t>ΣΥΝΔΕΣΜΟΣ ΚΑΤΑΘΕΤΩΝ ΛΑΪΚΗΣ</a:t>
            </a:r>
            <a:br>
              <a:rPr lang="el-GR" sz="4800" dirty="0" smtClean="0"/>
            </a:br>
            <a:r>
              <a:rPr lang="el-GR" sz="4800" dirty="0" smtClean="0"/>
              <a:t>(ΣΥ.ΚΑ.ΛΑ.)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				</a:t>
            </a:r>
            <a:r>
              <a:rPr lang="en-US" sz="3200" dirty="0" smtClean="0"/>
              <a:t>www.sykala.org</a:t>
            </a:r>
            <a:endParaRPr lang="el-GR" sz="3200" dirty="0"/>
          </a:p>
        </p:txBody>
      </p:sp>
      <p:pic>
        <p:nvPicPr>
          <p:cNvPr id="1026" name="Picture 2" descr="C:\Users\ATLaptop\Desktop\main-pictu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3068960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67744" y="3429000"/>
            <a:ext cx="4248472" cy="1008112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www.sykala.org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098" name="Picture 2" descr="C:\Users\ATLaptop\Pictures\fb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4725144"/>
            <a:ext cx="3905250" cy="1171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 взыскании имущества / </a:t>
            </a:r>
            <a:r>
              <a:rPr lang="ru-RU" dirty="0" smtClean="0"/>
              <a:t>депозитов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Выработка </a:t>
            </a:r>
            <a:r>
              <a:rPr lang="ru-RU" dirty="0" smtClean="0"/>
              <a:t>экономических предложений и </a:t>
            </a:r>
            <a:r>
              <a:rPr lang="ru-RU" dirty="0" smtClean="0"/>
              <a:t> встречных мер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4572000"/>
            <a:ext cx="8001056" cy="1600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ПРЕИМУЩЕСТВА </a:t>
            </a:r>
            <a:r>
              <a:rPr lang="ru-RU" dirty="0" smtClean="0"/>
              <a:t>АССОЦИАЦИИ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626424" cy="3886200"/>
          </a:xfrm>
        </p:spPr>
        <p:txBody>
          <a:bodyPr anchor="t">
            <a:normAutofit lnSpcReduction="10000"/>
          </a:bodyPr>
          <a:lstStyle/>
          <a:p>
            <a:r>
              <a:rPr lang="ru-RU" dirty="0" smtClean="0"/>
              <a:t>Единство силы</a:t>
            </a:r>
          </a:p>
          <a:p>
            <a:r>
              <a:rPr lang="ru-RU" dirty="0" smtClean="0"/>
              <a:t>Эффект масштаба (</a:t>
            </a:r>
            <a:r>
              <a:rPr lang="ru-RU" dirty="0" smtClean="0"/>
              <a:t>низкая стоимость </a:t>
            </a:r>
            <a:r>
              <a:rPr lang="ru-RU" dirty="0" smtClean="0"/>
              <a:t>на одного вкладчика)</a:t>
            </a:r>
          </a:p>
          <a:p>
            <a:r>
              <a:rPr lang="ru-RU" dirty="0" smtClean="0"/>
              <a:t>Обеспечение лучшего и эффективного юридического представительства на Кипре и за рубежом</a:t>
            </a:r>
          </a:p>
          <a:p>
            <a:r>
              <a:rPr lang="ru-RU" dirty="0" smtClean="0"/>
              <a:t>Предоставление </a:t>
            </a:r>
            <a:r>
              <a:rPr lang="ru-RU" dirty="0" smtClean="0"/>
              <a:t>лучших консультаций и поддержки в следующих вопросах: экономические расследования, взаимодействие с комитетом по расследованию, ликвидация и </a:t>
            </a:r>
            <a:r>
              <a:rPr lang="ru-RU" dirty="0" err="1" smtClean="0"/>
              <a:t>т.д</a:t>
            </a:r>
            <a:r>
              <a:rPr lang="ru-RU" dirty="0" smtClean="0"/>
              <a:t>)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620387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РЕГИСТРАЦИЯ ОБЩЕСТВА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842448" cy="3886200"/>
          </a:xfrm>
        </p:spPr>
        <p:txBody>
          <a:bodyPr/>
          <a:lstStyle/>
          <a:p>
            <a:r>
              <a:rPr lang="ru-RU" dirty="0" smtClean="0"/>
              <a:t>Регистрация  Ассоциации  в качестве Общества с Ограниченной Ответственностью</a:t>
            </a:r>
            <a:endParaRPr lang="el-GR" dirty="0" smtClean="0">
              <a:solidFill>
                <a:schemeClr val="tx1"/>
              </a:solidFill>
            </a:endParaRPr>
          </a:p>
          <a:p>
            <a:r>
              <a:rPr lang="ru-RU" dirty="0" smtClean="0"/>
              <a:t>Преобразование Ассоциации в некоммерческую организацию</a:t>
            </a:r>
            <a:endParaRPr lang="el-GR" dirty="0"/>
          </a:p>
          <a:p>
            <a:r>
              <a:rPr lang="ru-RU" dirty="0" smtClean="0"/>
              <a:t>АССОЦИАЦИЯ ВКЛАДЧИКОВ ЛАЙКИ</a:t>
            </a: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9190" y="4653136"/>
            <a:ext cx="4214810" cy="1600200"/>
          </a:xfrm>
        </p:spPr>
        <p:txBody>
          <a:bodyPr>
            <a:normAutofit/>
          </a:bodyPr>
          <a:lstStyle/>
          <a:p>
            <a:r>
              <a:rPr lang="ru-RU" dirty="0" smtClean="0"/>
              <a:t>ОРГАНИЗАЦИЯ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2071670" y="928670"/>
            <a:ext cx="323466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Политический комитет</a:t>
            </a:r>
            <a:endParaRPr lang="el-GR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28596" y="428604"/>
            <a:ext cx="3786214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Организация общества</a:t>
            </a:r>
            <a:endParaRPr lang="el-GR" sz="2400" dirty="0" smtClean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071538" y="1142984"/>
            <a:ext cx="1000132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043608" y="908720"/>
            <a:ext cx="0" cy="4968552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071670" y="2643182"/>
            <a:ext cx="580642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Комитет по экономическим предложениям</a:t>
            </a:r>
            <a:endParaRPr lang="el-GR" sz="2400" dirty="0" smtClean="0"/>
          </a:p>
        </p:txBody>
      </p:sp>
      <p:cxnSp>
        <p:nvCxnSpPr>
          <p:cNvPr id="20" name="Straight Arrow Connector 19"/>
          <p:cNvCxnSpPr>
            <a:endCxn id="19" idx="1"/>
          </p:cNvCxnSpPr>
          <p:nvPr/>
        </p:nvCxnSpPr>
        <p:spPr>
          <a:xfrm>
            <a:off x="1063558" y="2859206"/>
            <a:ext cx="1008112" cy="14809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071670" y="1500174"/>
            <a:ext cx="323466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Юридический комитет</a:t>
            </a:r>
            <a:endParaRPr lang="el-GR" sz="2400" dirty="0" smtClean="0"/>
          </a:p>
        </p:txBody>
      </p:sp>
      <p:cxnSp>
        <p:nvCxnSpPr>
          <p:cNvPr id="25" name="Straight Arrow Connector 24"/>
          <p:cNvCxnSpPr>
            <a:endCxn id="24" idx="1"/>
          </p:cNvCxnSpPr>
          <p:nvPr/>
        </p:nvCxnSpPr>
        <p:spPr>
          <a:xfrm>
            <a:off x="1063558" y="1716198"/>
            <a:ext cx="1008112" cy="14809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071670" y="2071678"/>
            <a:ext cx="394904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Административный комитет</a:t>
            </a:r>
            <a:endParaRPr lang="el-GR" sz="2400" dirty="0" smtClean="0"/>
          </a:p>
        </p:txBody>
      </p:sp>
      <p:cxnSp>
        <p:nvCxnSpPr>
          <p:cNvPr id="27" name="Straight Arrow Connector 26"/>
          <p:cNvCxnSpPr>
            <a:endCxn id="26" idx="1"/>
          </p:cNvCxnSpPr>
          <p:nvPr/>
        </p:nvCxnSpPr>
        <p:spPr>
          <a:xfrm>
            <a:off x="1063558" y="2287702"/>
            <a:ext cx="1008112" cy="14809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071670" y="3143248"/>
            <a:ext cx="5877866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Оргкомитет (информация об участниках и проводимых собраниях)</a:t>
            </a:r>
            <a:endParaRPr lang="el-GR" sz="2400" dirty="0" smtClean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1043608" y="3573016"/>
            <a:ext cx="1008112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071670" y="4071942"/>
            <a:ext cx="655272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Комитет по сбору документов и информации </a:t>
            </a:r>
            <a:endParaRPr lang="el-GR" sz="2400" dirty="0" smtClean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1071538" y="4286256"/>
            <a:ext cx="1008112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071670" y="4572008"/>
            <a:ext cx="514353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Комитет народного просвещения</a:t>
            </a:r>
            <a:endParaRPr lang="el-GR" sz="2400" dirty="0" smtClean="0"/>
          </a:p>
        </p:txBody>
      </p:sp>
      <p:cxnSp>
        <p:nvCxnSpPr>
          <p:cNvPr id="41" name="Straight Arrow Connector 40"/>
          <p:cNvCxnSpPr>
            <a:endCxn id="40" idx="1"/>
          </p:cNvCxnSpPr>
          <p:nvPr/>
        </p:nvCxnSpPr>
        <p:spPr>
          <a:xfrm>
            <a:off x="1063558" y="4788032"/>
            <a:ext cx="1008112" cy="14809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051720" y="5085184"/>
            <a:ext cx="288032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Секретариат</a:t>
            </a:r>
            <a:endParaRPr lang="el-GR" sz="2400" dirty="0" smtClean="0"/>
          </a:p>
        </p:txBody>
      </p:sp>
      <p:cxnSp>
        <p:nvCxnSpPr>
          <p:cNvPr id="45" name="Straight Arrow Connector 44"/>
          <p:cNvCxnSpPr>
            <a:endCxn id="44" idx="1"/>
          </p:cNvCxnSpPr>
          <p:nvPr/>
        </p:nvCxnSpPr>
        <p:spPr>
          <a:xfrm>
            <a:off x="1043608" y="5301208"/>
            <a:ext cx="1008112" cy="14809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2051720" y="5661248"/>
            <a:ext cx="288032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Казначейство</a:t>
            </a:r>
            <a:endParaRPr lang="el-GR" sz="2400" dirty="0" smtClean="0"/>
          </a:p>
        </p:txBody>
      </p:sp>
      <p:cxnSp>
        <p:nvCxnSpPr>
          <p:cNvPr id="47" name="Straight Arrow Connector 46"/>
          <p:cNvCxnSpPr>
            <a:endCxn id="46" idx="1"/>
          </p:cNvCxnSpPr>
          <p:nvPr/>
        </p:nvCxnSpPr>
        <p:spPr>
          <a:xfrm>
            <a:off x="1043608" y="5877272"/>
            <a:ext cx="1008112" cy="14809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 </a:t>
            </a:r>
            <a:r>
              <a:rPr lang="ru-RU" dirty="0" smtClean="0"/>
              <a:t>АДМИНИСТРАТИВНОГО КОМИТЕТА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l-GR" sz="3000" dirty="0" smtClean="0"/>
          </a:p>
          <a:p>
            <a:r>
              <a:rPr lang="ru-RU" sz="3000" dirty="0" smtClean="0"/>
              <a:t>Мария </a:t>
            </a:r>
            <a:r>
              <a:rPr lang="ru-RU" sz="3000" dirty="0" err="1" smtClean="0"/>
              <a:t>Меркури</a:t>
            </a:r>
            <a:endParaRPr lang="el-GR" sz="3000" dirty="0" smtClean="0"/>
          </a:p>
          <a:p>
            <a:r>
              <a:rPr lang="ru-RU" sz="3000" dirty="0" err="1" smtClean="0"/>
              <a:t>Феодорос</a:t>
            </a:r>
            <a:r>
              <a:rPr lang="ru-RU" sz="3000" dirty="0" smtClean="0"/>
              <a:t> </a:t>
            </a:r>
            <a:r>
              <a:rPr lang="ru-RU" sz="3000" dirty="0" err="1" smtClean="0"/>
              <a:t>Киприанидис</a:t>
            </a:r>
            <a:endParaRPr lang="el-GR" sz="3000" dirty="0" smtClean="0"/>
          </a:p>
          <a:p>
            <a:r>
              <a:rPr lang="ru-RU" sz="3000" dirty="0" err="1" smtClean="0"/>
              <a:t>Антонис</a:t>
            </a:r>
            <a:r>
              <a:rPr lang="ru-RU" sz="3000" dirty="0" smtClean="0"/>
              <a:t> Неофиту</a:t>
            </a:r>
            <a:endParaRPr lang="el-GR" sz="3000" dirty="0" smtClean="0"/>
          </a:p>
          <a:p>
            <a:r>
              <a:rPr lang="ru-RU" sz="3000" dirty="0" err="1" smtClean="0"/>
              <a:t>Антонис</a:t>
            </a:r>
            <a:r>
              <a:rPr lang="ru-RU" sz="3000" dirty="0" smtClean="0"/>
              <a:t> Василиу</a:t>
            </a:r>
            <a:endParaRPr lang="el-GR" sz="3000" dirty="0" smtClean="0"/>
          </a:p>
          <a:p>
            <a:r>
              <a:rPr lang="ru-RU" sz="3000" dirty="0" err="1" smtClean="0"/>
              <a:t>Варнавас</a:t>
            </a:r>
            <a:r>
              <a:rPr lang="ru-RU" sz="3000" dirty="0" smtClean="0"/>
              <a:t> </a:t>
            </a:r>
            <a:r>
              <a:rPr lang="ru-RU" sz="3000" dirty="0" err="1" smtClean="0"/>
              <a:t>Варнава</a:t>
            </a:r>
            <a:endParaRPr lang="el-GR" sz="3000" dirty="0" smtClean="0"/>
          </a:p>
          <a:p>
            <a:r>
              <a:rPr lang="ru-RU" sz="3000" dirty="0" err="1" smtClean="0"/>
              <a:t>Александрос</a:t>
            </a:r>
            <a:r>
              <a:rPr lang="ru-RU" sz="3000" dirty="0" smtClean="0"/>
              <a:t> </a:t>
            </a:r>
            <a:r>
              <a:rPr lang="ru-RU" sz="3000" dirty="0" err="1" smtClean="0"/>
              <a:t>Михалидис</a:t>
            </a:r>
            <a:endParaRPr lang="el-GR" sz="3000" dirty="0" smtClean="0"/>
          </a:p>
          <a:p>
            <a:r>
              <a:rPr lang="ru-RU" sz="3000" dirty="0" smtClean="0"/>
              <a:t>Андреас </a:t>
            </a:r>
            <a:r>
              <a:rPr lang="ru-RU" sz="3000" dirty="0" err="1" smtClean="0"/>
              <a:t>Циркалл</a:t>
            </a:r>
            <a:endParaRPr lang="el-GR" sz="3000" dirty="0" smtClean="0"/>
          </a:p>
          <a:p>
            <a:r>
              <a:rPr lang="ru-RU" sz="3000" dirty="0" err="1" smtClean="0"/>
              <a:t>Неофитос</a:t>
            </a:r>
            <a:r>
              <a:rPr lang="ru-RU" sz="3000" dirty="0" smtClean="0"/>
              <a:t> </a:t>
            </a:r>
            <a:r>
              <a:rPr lang="ru-RU" sz="3000" dirty="0" err="1" smtClean="0"/>
              <a:t>Талиотис</a:t>
            </a:r>
            <a:endParaRPr lang="el-GR" sz="3000" dirty="0" smtClean="0"/>
          </a:p>
          <a:p>
            <a:r>
              <a:rPr lang="ru-RU" sz="3000" dirty="0" err="1" smtClean="0"/>
              <a:t>Захариас</a:t>
            </a:r>
            <a:r>
              <a:rPr lang="ru-RU" sz="3000" dirty="0" smtClean="0"/>
              <a:t> </a:t>
            </a:r>
            <a:r>
              <a:rPr lang="ru-RU" sz="3000" dirty="0" err="1" smtClean="0"/>
              <a:t>Палексас</a:t>
            </a:r>
            <a:endParaRPr lang="el-GR" sz="3000" dirty="0" smtClean="0"/>
          </a:p>
          <a:p>
            <a:r>
              <a:rPr lang="ru-RU" sz="3000" dirty="0" smtClean="0"/>
              <a:t>Адонис </a:t>
            </a:r>
            <a:r>
              <a:rPr lang="ru-RU" sz="3000" dirty="0" err="1" smtClean="0"/>
              <a:t>Папаконстантину</a:t>
            </a:r>
            <a:r>
              <a:rPr lang="el-GR" sz="3000" dirty="0" smtClean="0"/>
              <a:t> </a:t>
            </a:r>
            <a:endParaRPr lang="el-GR" sz="3000" dirty="0" smtClean="0"/>
          </a:p>
          <a:p>
            <a:pPr>
              <a:buNone/>
            </a:pPr>
            <a:endParaRPr lang="el-GR" sz="3000" dirty="0" smtClean="0"/>
          </a:p>
          <a:p>
            <a:endParaRPr lang="el-GR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МЕРОПРИЯТИЯ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85800"/>
            <a:ext cx="8568952" cy="4543400"/>
          </a:xfrm>
        </p:spPr>
        <p:txBody>
          <a:bodyPr anchor="t">
            <a:normAutofit fontScale="92500" lnSpcReduction="10000"/>
          </a:bodyPr>
          <a:lstStyle/>
          <a:p>
            <a:r>
              <a:rPr lang="ru-RU" dirty="0" smtClean="0"/>
              <a:t>Создание ссылок</a:t>
            </a:r>
          </a:p>
          <a:p>
            <a:r>
              <a:rPr lang="ru-RU" dirty="0" smtClean="0"/>
              <a:t>База данных около 1500 членов (в 6 странах)</a:t>
            </a:r>
          </a:p>
          <a:p>
            <a:r>
              <a:rPr lang="ru-RU" dirty="0" smtClean="0"/>
              <a:t>Создание сайта и </a:t>
            </a:r>
            <a:r>
              <a:rPr lang="ru-RU" dirty="0" smtClean="0"/>
              <a:t>присутствие </a:t>
            </a:r>
            <a:r>
              <a:rPr lang="ru-RU" dirty="0" smtClean="0"/>
              <a:t>в социальных сетях</a:t>
            </a:r>
            <a:endParaRPr lang="ru-RU" dirty="0" smtClean="0"/>
          </a:p>
          <a:p>
            <a:r>
              <a:rPr lang="ru-RU" dirty="0" smtClean="0"/>
              <a:t>Пресс-конференция</a:t>
            </a:r>
          </a:p>
          <a:p>
            <a:r>
              <a:rPr lang="ru-RU" dirty="0" smtClean="0"/>
              <a:t>Присутствие во всех </a:t>
            </a:r>
            <a:r>
              <a:rPr lang="ru-RU" dirty="0" smtClean="0"/>
              <a:t>теле и </a:t>
            </a:r>
            <a:r>
              <a:rPr lang="ru-RU" dirty="0" smtClean="0"/>
              <a:t>радиоканалах и </a:t>
            </a:r>
            <a:r>
              <a:rPr lang="ru-RU" dirty="0" smtClean="0"/>
              <a:t>во всех печатных </a:t>
            </a:r>
            <a:r>
              <a:rPr lang="ru-RU" dirty="0" smtClean="0"/>
              <a:t>СМИ</a:t>
            </a:r>
          </a:p>
          <a:p>
            <a:r>
              <a:rPr lang="ru-RU" dirty="0" smtClean="0"/>
              <a:t>Интервью </a:t>
            </a:r>
            <a:r>
              <a:rPr lang="ru-RU" dirty="0" smtClean="0"/>
              <a:t>двум зарубежным финансовым журналам</a:t>
            </a:r>
            <a:endParaRPr lang="ru-RU" dirty="0" smtClean="0"/>
          </a:p>
          <a:p>
            <a:r>
              <a:rPr lang="ru-RU" dirty="0" smtClean="0"/>
              <a:t>Встречи со всеми парламентскими партиями</a:t>
            </a:r>
          </a:p>
          <a:p>
            <a:r>
              <a:rPr lang="ru-RU" dirty="0" smtClean="0"/>
              <a:t>Запланированы встречи с </a:t>
            </a:r>
            <a:r>
              <a:rPr lang="ru-RU" dirty="0" smtClean="0"/>
              <a:t>представителями Министерства </a:t>
            </a:r>
            <a:r>
              <a:rPr lang="ru-RU" dirty="0" smtClean="0"/>
              <a:t>финансов, </a:t>
            </a:r>
            <a:r>
              <a:rPr lang="ru-RU" dirty="0" smtClean="0"/>
              <a:t>президентом </a:t>
            </a:r>
            <a:r>
              <a:rPr lang="ru-RU" dirty="0" smtClean="0"/>
              <a:t>Республики и </a:t>
            </a:r>
            <a:r>
              <a:rPr lang="ru-RU" dirty="0" smtClean="0"/>
              <a:t>управляющим ЦБ Республики Кипр</a:t>
            </a:r>
            <a:endParaRPr lang="ru-RU" dirty="0" smtClean="0"/>
          </a:p>
          <a:p>
            <a:r>
              <a:rPr lang="ru-RU" dirty="0" smtClean="0"/>
              <a:t>Участие / </a:t>
            </a:r>
            <a:r>
              <a:rPr lang="ru-RU" dirty="0" smtClean="0"/>
              <a:t>сотрудничество </a:t>
            </a:r>
            <a:r>
              <a:rPr lang="ru-RU" dirty="0" smtClean="0"/>
              <a:t>с лучшими </a:t>
            </a:r>
            <a:r>
              <a:rPr lang="ru-RU" dirty="0" smtClean="0"/>
              <a:t>правоведами</a:t>
            </a:r>
            <a:endParaRPr lang="ru-RU" dirty="0" smtClean="0"/>
          </a:p>
          <a:p>
            <a:r>
              <a:rPr lang="ru-RU" dirty="0" smtClean="0"/>
              <a:t>Поддержка Комитета </a:t>
            </a:r>
            <a:r>
              <a:rPr lang="ru-RU" dirty="0" smtClean="0"/>
              <a:t>экспертами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БЛАГОДАРИМ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4543400"/>
          </a:xfrm>
        </p:spPr>
        <p:txBody>
          <a:bodyPr anchor="t">
            <a:normAutofit/>
          </a:bodyPr>
          <a:lstStyle/>
          <a:p>
            <a:pPr algn="just"/>
            <a:r>
              <a:rPr lang="ru-RU" dirty="0" smtClean="0"/>
              <a:t>Менее чем за три недели </a:t>
            </a:r>
            <a:r>
              <a:rPr lang="ru-RU" dirty="0" smtClean="0"/>
              <a:t>был создал </a:t>
            </a:r>
            <a:r>
              <a:rPr lang="ru-RU" dirty="0" smtClean="0"/>
              <a:t>хорошо отлаженный </a:t>
            </a:r>
            <a:r>
              <a:rPr lang="ru-RU" dirty="0" smtClean="0"/>
              <a:t>механизм, производительности </a:t>
            </a:r>
            <a:r>
              <a:rPr lang="ru-RU" dirty="0" smtClean="0"/>
              <a:t>и </a:t>
            </a:r>
            <a:r>
              <a:rPr lang="ru-RU" dirty="0" smtClean="0"/>
              <a:t>эффективности которого может позавидовать </a:t>
            </a:r>
            <a:r>
              <a:rPr lang="ru-RU" dirty="0" smtClean="0"/>
              <a:t>даже крупнейшие транснациональные компании</a:t>
            </a:r>
          </a:p>
          <a:p>
            <a:pPr algn="just">
              <a:buNone/>
            </a:pPr>
            <a:endParaRPr lang="ru-RU" dirty="0" smtClean="0"/>
          </a:p>
          <a:p>
            <a:pPr algn="just"/>
            <a:r>
              <a:rPr lang="ru-RU" dirty="0" smtClean="0"/>
              <a:t>Все было сделано исключительно </a:t>
            </a:r>
            <a:r>
              <a:rPr lang="ru-RU" dirty="0" smtClean="0"/>
              <a:t>на добровольных началах, скромными профессионалами, поддерживаемыми их семьями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b="1" dirty="0" smtClean="0"/>
              <a:t>ВЫРАЖАЕМ  БЛАГОДАРНОСТЬ </a:t>
            </a:r>
            <a:r>
              <a:rPr lang="ru-RU" b="1" dirty="0" smtClean="0"/>
              <a:t>ЧЛЕНЫ КОМИТЕТА </a:t>
            </a:r>
            <a:r>
              <a:rPr lang="ru-RU" b="1" dirty="0" smtClean="0"/>
              <a:t>И </a:t>
            </a:r>
          </a:p>
          <a:p>
            <a:pPr algn="ctr">
              <a:buNone/>
            </a:pPr>
            <a:r>
              <a:rPr lang="ru-RU" b="1" dirty="0" smtClean="0"/>
              <a:t>ИХ СЕМЬЯМ</a:t>
            </a:r>
            <a:endParaRPr lang="ru-RU" b="1" dirty="0" smtClean="0"/>
          </a:p>
          <a:p>
            <a:pPr algn="just"/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564</Words>
  <Application>Microsoft Office PowerPoint</Application>
  <PresentationFormat>Экран (4:3)</PresentationFormat>
  <Paragraphs>137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Тема Office</vt:lpstr>
      <vt:lpstr>NewsPrint</vt:lpstr>
      <vt:lpstr>Слайд 1</vt:lpstr>
      <vt:lpstr>СОДЕРЖАНИЕ</vt:lpstr>
      <vt:lpstr>ЦЕЛИ</vt:lpstr>
      <vt:lpstr>ПРЕИМУЩЕСТВА АССОЦИАЦИИ</vt:lpstr>
      <vt:lpstr>РЕГИСТРАЦИЯ ОБЩЕСТВА</vt:lpstr>
      <vt:lpstr>ОРГАНИЗАЦИЯ</vt:lpstr>
      <vt:lpstr>PR АДМИНИСТРАТИВНОГО КОМИТЕТА</vt:lpstr>
      <vt:lpstr>МЕРОПРИЯТИЯ</vt:lpstr>
      <vt:lpstr>БЛАГОДАРИМ</vt:lpstr>
      <vt:lpstr>АДМИНИСТРАТИВНЫЙ КОМИТЕТ ЭКСПЕРТОВ</vt:lpstr>
      <vt:lpstr>УЧАСТНИКИ</vt:lpstr>
      <vt:lpstr>СТРАТЕГИЧЕСКИЕ НАПРАВЛЕНИЯ</vt:lpstr>
      <vt:lpstr>ЮРИДИЧЕСКИЙ ПРОЦЕСС</vt:lpstr>
      <vt:lpstr>ПОЛИТИЧЕСКИЕ УЧАСТНИКИ/ КОНТАКТЫ</vt:lpstr>
      <vt:lpstr>ПОЛИТИЧЕСКИЕ УЧАСТНИКИ/ КОНТАКТЫ</vt:lpstr>
      <vt:lpstr>ПОЛИТИЧЕСКОЕ УЧАСТИЕ ПО 4 НАПРАВЛЕНИЯМ/ 4 ΤΑΧΥΤΗΤΕΣ  </vt:lpstr>
      <vt:lpstr>БУДУЩИЕ МЕРОПРИЯТИЯ</vt:lpstr>
      <vt:lpstr>ЮРИДИЧЕСКИЙ ПРОЦЕСС</vt:lpstr>
      <vt:lpstr>ПРОЦЕДУРА</vt:lpstr>
      <vt:lpstr>ΣΥΝΔΕΣΜΟΣ ΚΑΤΑΘΕΤΩΝ ΛΑΪΚΗΣ (ΣΥ.ΚΑ.ΛΑ.)     www.sykala.org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цифра</dc:creator>
  <cp:lastModifiedBy>цифра</cp:lastModifiedBy>
  <cp:revision>29</cp:revision>
  <dcterms:created xsi:type="dcterms:W3CDTF">2013-04-30T15:41:09Z</dcterms:created>
  <dcterms:modified xsi:type="dcterms:W3CDTF">2013-04-30T20:00:42Z</dcterms:modified>
</cp:coreProperties>
</file>